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6" r:id="rId12"/>
    <p:sldId id="278" r:id="rId13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82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474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29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064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78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310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652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793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788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57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610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50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10/7/2016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3 </a:t>
            </a:r>
            <a:r>
              <a:rPr lang="en-US" i="1" dirty="0" smtClean="0"/>
              <a:t>(part 1):</a:t>
            </a:r>
            <a:r>
              <a:rPr lang="en-US" dirty="0" smtClean="0"/>
              <a:t> Freedom of Speech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Internet Censorship Laws And Alternatives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2E87C5"/>
                </a:solidFill>
              </a:rPr>
              <a:t>Communication Decency Act (CDA)</a:t>
            </a:r>
          </a:p>
          <a:p>
            <a:pPr lvl="1" eaLnBrk="1" hangingPunct="1"/>
            <a:r>
              <a:rPr lang="en-US" dirty="0" smtClean="0"/>
              <a:t>Federal judge stated that the Internet is the most participatory form of mass communication.</a:t>
            </a:r>
          </a:p>
          <a:p>
            <a:pPr lvl="1" eaLnBrk="1" hangingPunct="1"/>
            <a:r>
              <a:rPr lang="en-US" dirty="0" smtClean="0"/>
              <a:t>Attempted to avoid conflict with first amendment by focusing on children.</a:t>
            </a:r>
          </a:p>
          <a:p>
            <a:pPr lvl="1" eaLnBrk="1" hangingPunct="1"/>
            <a:r>
              <a:rPr lang="en-US" dirty="0" smtClean="0"/>
              <a:t>The Internet deserves the highest protection from government intrusion.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737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Filtering Software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AU" b="1" dirty="0" smtClean="0"/>
              <a:t>The quality of filters:</a:t>
            </a:r>
          </a:p>
          <a:p>
            <a:pPr lvl="1" eaLnBrk="1" hangingPunct="1"/>
            <a:r>
              <a:rPr lang="en-AU" dirty="0" smtClean="0"/>
              <a:t>It can block with specific words or phrases or images.</a:t>
            </a:r>
          </a:p>
          <a:p>
            <a:pPr lvl="1" eaLnBrk="1" hangingPunct="1"/>
            <a:r>
              <a:rPr lang="en-AU" dirty="0" smtClean="0"/>
              <a:t>It can block sites with special rating systems.</a:t>
            </a:r>
          </a:p>
          <a:p>
            <a:pPr lvl="1" eaLnBrk="1" hangingPunct="1"/>
            <a:r>
              <a:rPr lang="en-AU" dirty="0" smtClean="0"/>
              <a:t>They can contain long list of banned sites.</a:t>
            </a:r>
          </a:p>
          <a:p>
            <a:pPr lvl="1" eaLnBrk="1" hangingPunct="1"/>
            <a:r>
              <a:rPr lang="en-AU" dirty="0" smtClean="0"/>
              <a:t>Parents can add their own list and can review the visits log of the child.</a:t>
            </a:r>
          </a:p>
          <a:p>
            <a:pPr eaLnBrk="1" hangingPunct="1"/>
            <a:endParaRPr lang="en-US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9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Alternatives to censorship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z="2600" dirty="0" smtClean="0"/>
              <a:t>Some legal issues with filtering software</a:t>
            </a:r>
          </a:p>
          <a:p>
            <a:pPr eaLnBrk="1" hangingPunct="1"/>
            <a:r>
              <a:rPr lang="en-AU" sz="2600" dirty="0" smtClean="0"/>
              <a:t>Wireless carrier internet connection companies.</a:t>
            </a:r>
          </a:p>
          <a:p>
            <a:pPr eaLnBrk="1" hangingPunct="1"/>
            <a:r>
              <a:rPr lang="en-AU" sz="2600" dirty="0" smtClean="0"/>
              <a:t>Commercial websites, online communities and social-networking developed strict policies for protecting their users and customers</a:t>
            </a:r>
          </a:p>
          <a:p>
            <a:pPr eaLnBrk="1" hangingPunct="1"/>
            <a:r>
              <a:rPr lang="en-AU" sz="2600" dirty="0" smtClean="0"/>
              <a:t>In video games industry they developed rating system.  </a:t>
            </a:r>
          </a:p>
          <a:p>
            <a:pPr eaLnBrk="1" hangingPunct="1"/>
            <a:r>
              <a:rPr lang="en-AU" sz="2600" dirty="0" smtClean="0"/>
              <a:t>Simple advice is to put the computer in living room.</a:t>
            </a:r>
          </a:p>
          <a:p>
            <a:pPr eaLnBrk="1" hangingPunct="1"/>
            <a:endParaRPr lang="en-US" sz="2600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192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Chapter Outline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Changing Communication Paradigms</a:t>
            </a:r>
          </a:p>
          <a:p>
            <a:pPr eaLnBrk="1" hangingPunct="1"/>
            <a:r>
              <a:rPr lang="en-US" dirty="0" smtClean="0"/>
              <a:t>Controlling Offensive Speech</a:t>
            </a:r>
          </a:p>
          <a:p>
            <a:pPr eaLnBrk="1" hangingPunct="1"/>
            <a:r>
              <a:rPr lang="en-US" dirty="0" smtClean="0"/>
              <a:t>Censorship on the Global Net</a:t>
            </a:r>
          </a:p>
          <a:p>
            <a:pPr eaLnBrk="1" hangingPunct="1"/>
            <a:r>
              <a:rPr lang="en-US" dirty="0" smtClean="0"/>
              <a:t>Political Campaign Regulations in Cyberspace</a:t>
            </a:r>
          </a:p>
          <a:p>
            <a:pPr eaLnBrk="1" hangingPunct="1"/>
            <a:r>
              <a:rPr lang="en-US" dirty="0" smtClean="0"/>
              <a:t>Anonymity</a:t>
            </a:r>
          </a:p>
          <a:p>
            <a:pPr eaLnBrk="1" hangingPunct="1"/>
            <a:r>
              <a:rPr lang="en-US" dirty="0" smtClean="0"/>
              <a:t>Protecting Access and Innovation: Net Neutrality or De-regulation?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5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Key Terms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Freedom of speech (freedom of expression) (free speech)</a:t>
            </a:r>
          </a:p>
          <a:p>
            <a:pPr eaLnBrk="1" hangingPunct="1"/>
            <a:r>
              <a:rPr lang="en-AU" dirty="0" smtClean="0"/>
              <a:t>Liberties (bill of rights)</a:t>
            </a:r>
          </a:p>
          <a:p>
            <a:pPr eaLnBrk="1" hangingPunct="1"/>
            <a:r>
              <a:rPr lang="en-AU" dirty="0" smtClean="0"/>
              <a:t>First Amendment</a:t>
            </a:r>
          </a:p>
          <a:p>
            <a:pPr eaLnBrk="1" hangingPunct="1"/>
            <a:r>
              <a:rPr lang="en-AU" dirty="0" smtClean="0"/>
              <a:t>Constitution</a:t>
            </a:r>
          </a:p>
          <a:p>
            <a:pPr eaLnBrk="1" hangingPunct="1"/>
            <a:endParaRPr lang="en-US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345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Why Freedom of Speech?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1" y="3424239"/>
            <a:ext cx="12700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1981201"/>
            <a:ext cx="59690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6972" y="1676401"/>
            <a:ext cx="7431314" cy="4411663"/>
          </a:xfrm>
        </p:spPr>
        <p:txBody>
          <a:bodyPr/>
          <a:lstStyle/>
          <a:p>
            <a:pPr eaLnBrk="1" hangingPunct="1"/>
            <a:r>
              <a:rPr lang="en-AU" dirty="0" smtClean="0"/>
              <a:t>People always want to express themselves and their ideas.</a:t>
            </a:r>
          </a:p>
          <a:p>
            <a:pPr eaLnBrk="1" hangingPunct="1"/>
            <a:r>
              <a:rPr lang="en-AU" dirty="0" smtClean="0"/>
              <a:t>Internet, computer and all new technologies provide wide opportunities and make it easy to speak.</a:t>
            </a:r>
          </a:p>
          <a:p>
            <a:pPr eaLnBrk="1" hangingPunct="1"/>
            <a:r>
              <a:rPr lang="en-AU" dirty="0" smtClean="0"/>
              <a:t>As a result, there are always risks and misuses of these rights.</a:t>
            </a:r>
          </a:p>
          <a:p>
            <a:pPr eaLnBrk="1" hangingPunct="1"/>
            <a:endParaRPr lang="en-US" dirty="0" smtClean="0"/>
          </a:p>
        </p:txBody>
      </p:sp>
      <p:cxnSp>
        <p:nvCxnSpPr>
          <p:cNvPr id="6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05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Changing Communications Paradigms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6971" y="1690688"/>
            <a:ext cx="9143148" cy="4411662"/>
          </a:xfrm>
        </p:spPr>
        <p:txBody>
          <a:bodyPr/>
          <a:lstStyle/>
          <a:p>
            <a:pPr eaLnBrk="1" hangingPunct="1">
              <a:defRPr/>
            </a:pPr>
            <a:r>
              <a:rPr lang="en-AU" sz="2600" b="1" i="1" dirty="0" smtClean="0"/>
              <a:t>Internet allows all to be publishers.</a:t>
            </a:r>
          </a:p>
          <a:p>
            <a:pPr eaLnBrk="1" hangingPunct="1">
              <a:defRPr/>
            </a:pPr>
            <a:r>
              <a:rPr lang="en-AU" sz="2600" dirty="0" smtClean="0"/>
              <a:t>Mike Godwin’s quote.</a:t>
            </a:r>
          </a:p>
          <a:p>
            <a:pPr eaLnBrk="1" hangingPunct="1">
              <a:defRPr/>
            </a:pPr>
            <a:r>
              <a:rPr lang="en-AU" sz="2600" dirty="0" smtClean="0"/>
              <a:t>By 2006 there were 50 million blogs on the internet.</a:t>
            </a:r>
          </a:p>
          <a:p>
            <a:pPr eaLnBrk="1" hangingPunct="1">
              <a:defRPr/>
            </a:pPr>
            <a:r>
              <a:rPr lang="en-AU" sz="2600" dirty="0" smtClean="0"/>
              <a:t>How can we control and guarantee the freedom of speech on the internet</a:t>
            </a:r>
          </a:p>
          <a:p>
            <a:pPr eaLnBrk="1" hangingPunct="1">
              <a:defRPr/>
            </a:pPr>
            <a:r>
              <a:rPr lang="en-AU" sz="2600" dirty="0" smtClean="0"/>
              <a:t>Constitution were written before internet</a:t>
            </a:r>
          </a:p>
          <a:p>
            <a:pPr eaLnBrk="1" hangingPunct="1">
              <a:defRPr/>
            </a:pPr>
            <a:r>
              <a:rPr lang="en-AU" sz="2600" dirty="0" smtClean="0"/>
              <a:t>First Amendment should be also applied to internet according to its spirit and intention: </a:t>
            </a:r>
          </a:p>
          <a:p>
            <a:pPr marL="0" indent="0" eaLnBrk="1" hangingPunct="1">
              <a:buNone/>
              <a:defRPr/>
            </a:pPr>
            <a:r>
              <a:rPr lang="en-AU" sz="2600" dirty="0"/>
              <a:t>	</a:t>
            </a:r>
            <a:r>
              <a:rPr lang="en-AU" sz="2600" dirty="0" smtClean="0"/>
              <a:t>“</a:t>
            </a:r>
            <a:r>
              <a:rPr lang="en-AU" sz="2600" i="1" dirty="0" smtClean="0">
                <a:solidFill>
                  <a:srgbClr val="FF0000"/>
                </a:solidFill>
              </a:rPr>
              <a:t>to protect our freedom to say what we wish”</a:t>
            </a:r>
            <a:endParaRPr lang="en-US" sz="2600" i="1" dirty="0" smtClean="0">
              <a:solidFill>
                <a:srgbClr val="FF00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602" y="4861379"/>
            <a:ext cx="3251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334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2E87C5"/>
                </a:solidFill>
              </a:rPr>
              <a:t>Regulating Communications Media</a:t>
            </a:r>
            <a:endParaRPr lang="en-US" b="1" dirty="0" smtClean="0">
              <a:solidFill>
                <a:srgbClr val="2E87C5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AU" sz="2600" b="1" dirty="0" smtClean="0"/>
              <a:t>The three media categories are: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AU" sz="2600" dirty="0" smtClean="0"/>
              <a:t>Print media (newspapers, books, magazines, pamphlets)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AU" sz="2600" dirty="0" smtClean="0"/>
              <a:t>Broadcast (Television, Radio)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AU" sz="2600" dirty="0" smtClean="0"/>
              <a:t>Common carriers (Telephone, Telegraph, and postal system)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AU" sz="2600" dirty="0" smtClean="0"/>
              <a:t>Print word has the </a:t>
            </a:r>
            <a:r>
              <a:rPr lang="en-AU" sz="2600" b="1" i="1" u="sng" dirty="0" smtClean="0">
                <a:solidFill>
                  <a:srgbClr val="FF0000"/>
                </a:solidFill>
              </a:rPr>
              <a:t>strongest</a:t>
            </a:r>
            <a:r>
              <a:rPr lang="en-AU" sz="2600" b="1" dirty="0" smtClean="0">
                <a:solidFill>
                  <a:srgbClr val="FF0000"/>
                </a:solidFill>
              </a:rPr>
              <a:t> </a:t>
            </a:r>
            <a:r>
              <a:rPr lang="en-AU" sz="2600" dirty="0" smtClean="0"/>
              <a:t>First Amendment protection.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AU" sz="2600" dirty="0" smtClean="0"/>
              <a:t>Governments regulate TV and Radio and restrict them </a:t>
            </a:r>
            <a:r>
              <a:rPr lang="en-AU" sz="2600" b="1" dirty="0" smtClean="0">
                <a:solidFill>
                  <a:srgbClr val="2E87C5"/>
                </a:solidFill>
              </a:rPr>
              <a:t>more!</a:t>
            </a:r>
            <a:endParaRPr lang="en-US" sz="2600" b="1" dirty="0" smtClean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28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2E87C5"/>
                </a:solidFill>
              </a:rPr>
              <a:t>Free-speech Principles: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Written for offensive and/or controversial speech and ideas only.</a:t>
            </a:r>
          </a:p>
          <a:p>
            <a:pPr eaLnBrk="1" hangingPunct="1"/>
            <a:r>
              <a:rPr lang="en-AU" dirty="0" smtClean="0"/>
              <a:t>Covers spoken and written words, pictures, art and other forms of expression of ideas. </a:t>
            </a:r>
            <a:endParaRPr lang="en-US" dirty="0" smtClean="0"/>
          </a:p>
          <a:p>
            <a:pPr eaLnBrk="1" hangingPunct="1"/>
            <a:r>
              <a:rPr lang="en-US" dirty="0" smtClean="0"/>
              <a:t>Restriction on the power of government, not individuals or private businesses.</a:t>
            </a:r>
          </a:p>
          <a:p>
            <a:pPr eaLnBrk="1" hangingPunct="1"/>
            <a:r>
              <a:rPr lang="en-AU" dirty="0" smtClean="0"/>
              <a:t>Editing by publishers is not violating of writer’s First Amendment rights</a:t>
            </a:r>
            <a:endParaRPr lang="en-US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735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2E87C5"/>
                </a:solidFill>
              </a:rPr>
              <a:t>Controlling Offensive speech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2E87C5"/>
                </a:solidFill>
              </a:rPr>
              <a:t>Offensive Speech! What is it?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It depends on who you are? and where you are?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Offensive Speech could be: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Political or religious speech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Pornography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Racial or sexual slurs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Libelous statements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450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41829" y="457200"/>
            <a:ext cx="10058400" cy="1295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2E87C5"/>
                </a:solidFill>
              </a:rPr>
              <a:t>Offensive Speech could be (</a:t>
            </a:r>
            <a:r>
              <a:rPr lang="en-US" b="1" dirty="0" err="1" smtClean="0">
                <a:solidFill>
                  <a:srgbClr val="2E87C5"/>
                </a:solidFill>
              </a:rPr>
              <a:t>ctd</a:t>
            </a:r>
            <a:r>
              <a:rPr lang="en-US" b="1" dirty="0" smtClean="0">
                <a:solidFill>
                  <a:srgbClr val="2E87C5"/>
                </a:solidFill>
              </a:rPr>
              <a:t>.)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1829" y="1752600"/>
            <a:ext cx="10972800" cy="3962400"/>
          </a:xfrm>
        </p:spPr>
        <p:txBody>
          <a:bodyPr/>
          <a:lstStyle/>
          <a:p>
            <a:pPr lvl="1" eaLnBrk="1" hangingPunct="1"/>
            <a:r>
              <a:rPr lang="en-US" dirty="0" smtClean="0"/>
              <a:t>Abortion info</a:t>
            </a:r>
          </a:p>
          <a:p>
            <a:pPr lvl="1" eaLnBrk="1" hangingPunct="1"/>
            <a:r>
              <a:rPr lang="en-US" dirty="0" smtClean="0"/>
              <a:t>Advertising of alcoholic beverage</a:t>
            </a:r>
          </a:p>
          <a:p>
            <a:pPr lvl="1" eaLnBrk="1" hangingPunct="1"/>
            <a:r>
              <a:rPr lang="en-US" dirty="0" smtClean="0"/>
              <a:t>Depiction of violence</a:t>
            </a:r>
          </a:p>
          <a:p>
            <a:pPr lvl="1" eaLnBrk="1" hangingPunct="1"/>
            <a:r>
              <a:rPr lang="en-US" dirty="0" smtClean="0"/>
              <a:t>Discussion on suicide </a:t>
            </a:r>
          </a:p>
          <a:p>
            <a:pPr lvl="1" eaLnBrk="1" hangingPunct="1"/>
            <a:r>
              <a:rPr lang="en-US" dirty="0" smtClean="0"/>
              <a:t>Information of how to make bombs! </a:t>
            </a:r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552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1791</TotalTime>
  <Words>520</Words>
  <Application>Microsoft Office PowerPoint</Application>
  <PresentationFormat>مخصص</PresentationFormat>
  <Paragraphs>89</Paragraphs>
  <Slides>12</Slides>
  <Notes>12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Office Theme</vt:lpstr>
      <vt:lpstr>Social, Legal, and Ethical Issues for Computing Technology</vt:lpstr>
      <vt:lpstr>Chapter Outline</vt:lpstr>
      <vt:lpstr>Key Terms</vt:lpstr>
      <vt:lpstr>Why Freedom of Speech?</vt:lpstr>
      <vt:lpstr>Changing Communications Paradigms</vt:lpstr>
      <vt:lpstr>Regulating Communications Media</vt:lpstr>
      <vt:lpstr>Free-speech Principles:</vt:lpstr>
      <vt:lpstr>Controlling Offensive speech</vt:lpstr>
      <vt:lpstr>Offensive Speech could be (ctd.)</vt:lpstr>
      <vt:lpstr>Internet Censorship Laws And Alternatives</vt:lpstr>
      <vt:lpstr>Filtering Software</vt:lpstr>
      <vt:lpstr>Alternatives to censorship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71</cp:revision>
  <cp:lastPrinted>2016-09-04T09:18:21Z</cp:lastPrinted>
  <dcterms:created xsi:type="dcterms:W3CDTF">2016-01-26T18:40:35Z</dcterms:created>
  <dcterms:modified xsi:type="dcterms:W3CDTF">2016-10-07T12:25:32Z</dcterms:modified>
</cp:coreProperties>
</file>